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9" d="100"/>
          <a:sy n="89" d="100"/>
        </p:scale>
        <p:origin x="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876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368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664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360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717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297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139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878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925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906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130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58241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7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17755-0ED9-0B5F-B97B-5BFA3D0F34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5656" y="793630"/>
            <a:ext cx="9783047" cy="185467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6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Patient counselling for hypertension</a:t>
            </a:r>
            <a:endParaRPr lang="en-IN" sz="6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9661DD-CC0B-3DA4-BF8D-AC2AE0741AA4}"/>
              </a:ext>
            </a:extLst>
          </p:cNvPr>
          <p:cNvSpPr txBox="1"/>
          <p:nvPr/>
        </p:nvSpPr>
        <p:spPr>
          <a:xfrm>
            <a:off x="7847937" y="4079019"/>
            <a:ext cx="3140766" cy="2119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</a:t>
            </a:r>
          </a:p>
          <a:p>
            <a:pPr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PUNITHA S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4</a:t>
            </a:r>
            <a:r>
              <a:rPr lang="en-IN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YEAR PHARM.D</a:t>
            </a:r>
          </a:p>
          <a:p>
            <a:pPr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ANNAMALAI UNIVERSITY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FFD784-664D-21DF-9CE5-DD48AB24C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871" y="3121739"/>
            <a:ext cx="4978582" cy="317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266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D681D7-AAB3-4528-B819-A6FEEDAB1771}"/>
              </a:ext>
            </a:extLst>
          </p:cNvPr>
          <p:cNvSpPr txBox="1"/>
          <p:nvPr/>
        </p:nvSpPr>
        <p:spPr>
          <a:xfrm>
            <a:off x="336431" y="1043796"/>
            <a:ext cx="8893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600" dirty="0"/>
              <a:t>PHARMACOLOGICAL TREATMENT:</a:t>
            </a:r>
            <a:endParaRPr lang="en-IN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AB759E-4268-3EC2-F498-EF364D901F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40" r="17203" b="3536"/>
          <a:stretch/>
        </p:blipFill>
        <p:spPr>
          <a:xfrm>
            <a:off x="1483744" y="1958197"/>
            <a:ext cx="8428008" cy="408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300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AD7B51-DAAD-9F82-0664-F80B312E9F9D}"/>
              </a:ext>
            </a:extLst>
          </p:cNvPr>
          <p:cNvSpPr txBox="1"/>
          <p:nvPr/>
        </p:nvSpPr>
        <p:spPr>
          <a:xfrm>
            <a:off x="836763" y="785004"/>
            <a:ext cx="824685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PATIENT COUNSELLING:</a:t>
            </a:r>
          </a:p>
          <a:p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     Lose weight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     Reduce alcohol intake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     Reduce salt intake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     Adopt dash eating plan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     Take regular aerobic exercise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     Stop smoking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     Medication counselling   </a:t>
            </a:r>
          </a:p>
          <a:p>
            <a:r>
              <a:rPr lang="en-US" sz="3600" dirty="0"/>
              <a:t>      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7554F7-F63E-7466-9390-FFB90F290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2565" y="1682151"/>
            <a:ext cx="3674853" cy="358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01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B6692C-C655-32FD-F7EE-7E45164E0531}"/>
              </a:ext>
            </a:extLst>
          </p:cNvPr>
          <p:cNvSpPr txBox="1"/>
          <p:nvPr/>
        </p:nvSpPr>
        <p:spPr>
          <a:xfrm>
            <a:off x="629728" y="983411"/>
            <a:ext cx="1073988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MEDICATION COUNSELLING:;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3600" dirty="0"/>
              <a:t>       Atenolol can be taken twice </a:t>
            </a:r>
            <a:r>
              <a:rPr lang="en-US" sz="3600" dirty="0" err="1"/>
              <a:t>daily.Your</a:t>
            </a:r>
            <a:r>
              <a:rPr lang="en-US" sz="3600" dirty="0"/>
              <a:t> first dose of atenolol may make you feel </a:t>
            </a:r>
            <a:r>
              <a:rPr lang="en-US" sz="3600" dirty="0" err="1"/>
              <a:t>dizzy,so</a:t>
            </a:r>
            <a:r>
              <a:rPr lang="en-US" sz="3600" dirty="0"/>
              <a:t> it is better to take your first dose at bedtime.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3600" dirty="0"/>
              <a:t>      Atorvastatin can be taken once </a:t>
            </a:r>
            <a:r>
              <a:rPr lang="en-US" sz="3600" dirty="0" err="1"/>
              <a:t>daily.It</a:t>
            </a:r>
            <a:r>
              <a:rPr lang="en-US" sz="3600" dirty="0"/>
              <a:t> may cause </a:t>
            </a:r>
            <a:r>
              <a:rPr lang="en-US" sz="3600" dirty="0" err="1"/>
              <a:t>diarrhoea</a:t>
            </a:r>
            <a:r>
              <a:rPr lang="en-US" sz="3600" dirty="0"/>
              <a:t> or stomach </a:t>
            </a:r>
            <a:r>
              <a:rPr lang="en-US" sz="3600" dirty="0" err="1"/>
              <a:t>upset,if</a:t>
            </a:r>
            <a:r>
              <a:rPr lang="en-US" sz="3600" dirty="0"/>
              <a:t> any of these happen to you take it with food.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3600" dirty="0"/>
              <a:t>      Ranitidine can be taken before food.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3600" dirty="0"/>
              <a:t>      Don`t skip any interval of medication during the course of treatment.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076465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1CE74C-9A5A-5056-FE79-48E7C011E6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29"/>
          <a:stretch/>
        </p:blipFill>
        <p:spPr>
          <a:xfrm>
            <a:off x="3217652" y="888520"/>
            <a:ext cx="6307347" cy="540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80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62A72A-96E5-867A-A831-ECD0DA3BD890}"/>
              </a:ext>
            </a:extLst>
          </p:cNvPr>
          <p:cNvSpPr txBox="1"/>
          <p:nvPr/>
        </p:nvSpPr>
        <p:spPr>
          <a:xfrm>
            <a:off x="560566" y="657926"/>
            <a:ext cx="776444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DEFINITION:</a:t>
            </a:r>
          </a:p>
          <a:p>
            <a:endParaRPr lang="en-US" sz="3200" dirty="0"/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Hypertension is a long term medical condition in which the blood pressure in the arteries is persistently elevated.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systolic blood pressure will be more than or equal to140 mmHg and diastolic blood pressure will be more than or equal to 90 mmHg.</a:t>
            </a:r>
          </a:p>
          <a:p>
            <a:endParaRPr lang="en-US" sz="3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961856-0647-047E-113C-876EE8D33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0310" y="2562722"/>
            <a:ext cx="3534355" cy="235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39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CBC868-D34B-E2FE-8AD6-2F5E65FBB029}"/>
              </a:ext>
            </a:extLst>
          </p:cNvPr>
          <p:cNvSpPr txBox="1"/>
          <p:nvPr/>
        </p:nvSpPr>
        <p:spPr>
          <a:xfrm>
            <a:off x="567243" y="405216"/>
            <a:ext cx="36496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ETIOLOGY: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51076E-051F-E0B7-5688-19304FD90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246" y="1381691"/>
            <a:ext cx="8571507" cy="499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052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08A0E5-1688-1F1F-E1A5-73EDDDCEC6A2}"/>
              </a:ext>
            </a:extLst>
          </p:cNvPr>
          <p:cNvSpPr txBox="1"/>
          <p:nvPr/>
        </p:nvSpPr>
        <p:spPr>
          <a:xfrm>
            <a:off x="572494" y="596348"/>
            <a:ext cx="7259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STAGES OF HYPERTENSION: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96F45D2-51DF-756A-7D88-5ED31B7611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578473"/>
              </p:ext>
            </p:extLst>
          </p:nvPr>
        </p:nvGraphicFramePr>
        <p:xfrm>
          <a:off x="2345372" y="2367366"/>
          <a:ext cx="8272321" cy="4010515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2412439">
                  <a:extLst>
                    <a:ext uri="{9D8B030D-6E8A-4147-A177-3AD203B41FA5}">
                      <a16:colId xmlns:a16="http://schemas.microsoft.com/office/drawing/2014/main" val="206689347"/>
                    </a:ext>
                  </a:extLst>
                </a:gridCol>
                <a:gridCol w="2416641">
                  <a:extLst>
                    <a:ext uri="{9D8B030D-6E8A-4147-A177-3AD203B41FA5}">
                      <a16:colId xmlns:a16="http://schemas.microsoft.com/office/drawing/2014/main" val="1041468714"/>
                    </a:ext>
                  </a:extLst>
                </a:gridCol>
                <a:gridCol w="1375336">
                  <a:extLst>
                    <a:ext uri="{9D8B030D-6E8A-4147-A177-3AD203B41FA5}">
                      <a16:colId xmlns:a16="http://schemas.microsoft.com/office/drawing/2014/main" val="1400637908"/>
                    </a:ext>
                  </a:extLst>
                </a:gridCol>
                <a:gridCol w="2067905">
                  <a:extLst>
                    <a:ext uri="{9D8B030D-6E8A-4147-A177-3AD203B41FA5}">
                      <a16:colId xmlns:a16="http://schemas.microsoft.com/office/drawing/2014/main" val="366881183"/>
                    </a:ext>
                  </a:extLst>
                </a:gridCol>
              </a:tblGrid>
              <a:tr h="99151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0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Normal</a:t>
                      </a:r>
                      <a:endParaRPr lang="en-IN" sz="20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800" kern="100" dirty="0">
                        <a:effectLst/>
                      </a:endParaRPr>
                    </a:p>
                    <a:p>
                      <a:pPr marL="0" algn="ctr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&lt;120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</a:rPr>
                        <a:t>AND</a:t>
                      </a:r>
                      <a:endParaRPr lang="en-I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</a:rPr>
                        <a:t>&lt;8</a:t>
                      </a:r>
                      <a:r>
                        <a:rPr lang="en-IN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4582204"/>
                  </a:ext>
                </a:extLst>
              </a:tr>
              <a:tr h="1035970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0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Prehypertension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</a:rPr>
                        <a:t>120-139</a:t>
                      </a:r>
                      <a:endParaRPr lang="en-I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marL="0" algn="ctr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</a:rPr>
                        <a:t>80-89</a:t>
                      </a:r>
                      <a:endParaRPr lang="en-I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50487731"/>
                  </a:ext>
                </a:extLst>
              </a:tr>
              <a:tr h="99151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0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Stage 1 HTN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</a:rPr>
                        <a:t>140-159</a:t>
                      </a:r>
                      <a:endParaRPr lang="en-IN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marL="0" algn="ctr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marL="0" algn="ctr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90-99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76945889"/>
                  </a:ext>
                </a:extLst>
              </a:tr>
              <a:tr h="991515">
                <a:tc>
                  <a:txBody>
                    <a:bodyPr/>
                    <a:lstStyle/>
                    <a:p>
                      <a:pPr marL="0" algn="ctr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000" b="1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Stage 2 HTN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effectLst/>
                        </a:rPr>
                        <a:t>&gt;= 160</a:t>
                      </a:r>
                      <a:endParaRPr lang="en-IN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marL="0" algn="ctr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100" kern="100" dirty="0">
                        <a:effectLst/>
                      </a:endParaRPr>
                    </a:p>
                    <a:p>
                      <a:pPr marL="0" algn="ctr" defTabSz="457200" rtl="0" eaLnBrk="1" latinLnBrk="0" hangingPunct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&gt;= 100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062691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E6DDC78-3FBC-E6A4-30BC-3267AC46C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203036"/>
              </p:ext>
            </p:extLst>
          </p:nvPr>
        </p:nvGraphicFramePr>
        <p:xfrm>
          <a:off x="2335847" y="1890944"/>
          <a:ext cx="8281846" cy="5944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281846">
                  <a:extLst>
                    <a:ext uri="{9D8B030D-6E8A-4147-A177-3AD203B41FA5}">
                      <a16:colId xmlns:a16="http://schemas.microsoft.com/office/drawing/2014/main" val="4249506007"/>
                    </a:ext>
                  </a:extLst>
                </a:gridCol>
              </a:tblGrid>
              <a:tr h="59443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2400" kern="1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Classification of Blood Pressure in Adults</a:t>
                      </a:r>
                      <a:endParaRPr lang="en-IN" sz="2400" kern="1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9798242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3B5C51D6-D969-3210-296C-B6A51789C4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9975" y="39274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099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4C2D96-EEA1-4015-74B3-6C941DD5FE0C}"/>
              </a:ext>
            </a:extLst>
          </p:cNvPr>
          <p:cNvSpPr txBox="1"/>
          <p:nvPr/>
        </p:nvSpPr>
        <p:spPr>
          <a:xfrm>
            <a:off x="614125" y="427870"/>
            <a:ext cx="45481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PATHOPHYSIOLOGY: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7615A7-86CA-4051-9BE0-FA69D612F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192695"/>
            <a:ext cx="9144000" cy="511666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78959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8679B3-A1AA-30FF-28AE-B468C5E35A51}"/>
              </a:ext>
            </a:extLst>
          </p:cNvPr>
          <p:cNvSpPr txBox="1"/>
          <p:nvPr/>
        </p:nvSpPr>
        <p:spPr>
          <a:xfrm>
            <a:off x="381663" y="445273"/>
            <a:ext cx="6398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CLINICAL MANIFESTATIONS: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94651F-53E9-0D6F-3147-7FACCBE6E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80" y="1264256"/>
            <a:ext cx="8802094" cy="505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02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9237772-7692-C19C-E711-24BF4F7C1B8B}"/>
              </a:ext>
            </a:extLst>
          </p:cNvPr>
          <p:cNvSpPr txBox="1"/>
          <p:nvPr/>
        </p:nvSpPr>
        <p:spPr>
          <a:xfrm>
            <a:off x="543795" y="958507"/>
            <a:ext cx="6378371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DIAGNOSIS: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Primary hypertension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Only sign is elevated BP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 hypertension 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Funduscopic examination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Cardiopulmonary examination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Peripheral vascular examination </a:t>
            </a:r>
          </a:p>
          <a:p>
            <a:r>
              <a:rPr lang="en-US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</a:t>
            </a:r>
          </a:p>
          <a:p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7DB392-B392-C3A2-923F-7063EEC20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0695" y="1485919"/>
            <a:ext cx="4367510" cy="331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808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CBE1CEF-15DA-4B5D-83B4-57182334524E}"/>
              </a:ext>
            </a:extLst>
          </p:cNvPr>
          <p:cNvSpPr txBox="1"/>
          <p:nvPr/>
        </p:nvSpPr>
        <p:spPr>
          <a:xfrm>
            <a:off x="294051" y="473327"/>
            <a:ext cx="5537408" cy="4877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PREVENTION: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Eat a healthy diet.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keep yourself at a healthy weight.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 physically active.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not smoke.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enough sleep.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 consumption of alcohol.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91FC13-1A4B-75F8-5639-ACA43FD56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260" y="706241"/>
            <a:ext cx="4340860" cy="602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38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358327-EF6B-130D-C9E7-3BCA3E183BE4}"/>
              </a:ext>
            </a:extLst>
          </p:cNvPr>
          <p:cNvSpPr txBox="1"/>
          <p:nvPr/>
        </p:nvSpPr>
        <p:spPr>
          <a:xfrm>
            <a:off x="552090" y="646981"/>
            <a:ext cx="10325819" cy="587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TREATMENT:</a:t>
            </a:r>
          </a:p>
          <a:p>
            <a:endParaRPr lang="en-US" sz="32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NON PHARMACOLOGICAL TREATMENT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 reduction if overweight.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Adoption of the dietary approaches to stop hypertension.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Dietary sodium restriction ideally to 1.5g/day </a:t>
            </a:r>
          </a:p>
          <a:p>
            <a:pPr>
              <a:lnSpc>
                <a:spcPct val="150000"/>
              </a:lnSpc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[3.8 g/day sodium chloride].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aerobic physical activity.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Moderate alcohol consumption 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Cessation of smoking.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85508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269</TotalTime>
  <Words>334</Words>
  <Application>Microsoft Office PowerPoint</Application>
  <PresentationFormat>Widescreen</PresentationFormat>
  <Paragraphs>90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Dividend</vt:lpstr>
      <vt:lpstr>Patient counselling for hypertension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Patient counselling for hypertension</dc:title>
  <dc:creator>Leninrajan</dc:creator>
  <cp:lastModifiedBy>Patrick P</cp:lastModifiedBy>
  <cp:revision>4</cp:revision>
  <dcterms:created xsi:type="dcterms:W3CDTF">2023-08-13T09:17:55Z</dcterms:created>
  <dcterms:modified xsi:type="dcterms:W3CDTF">2024-04-15T12:01:30Z</dcterms:modified>
</cp:coreProperties>
</file>

<file path=docProps/thumbnail.jpeg>
</file>